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41"/>
  </p:notesMasterIdLst>
  <p:sldIdLst>
    <p:sldId id="256" r:id="rId2"/>
    <p:sldId id="292" r:id="rId3"/>
    <p:sldId id="282" r:id="rId4"/>
    <p:sldId id="258" r:id="rId5"/>
    <p:sldId id="278" r:id="rId6"/>
    <p:sldId id="283" r:id="rId7"/>
    <p:sldId id="266" r:id="rId8"/>
    <p:sldId id="267" r:id="rId9"/>
    <p:sldId id="284" r:id="rId10"/>
    <p:sldId id="260" r:id="rId11"/>
    <p:sldId id="280" r:id="rId12"/>
    <p:sldId id="262" r:id="rId13"/>
    <p:sldId id="285" r:id="rId14"/>
    <p:sldId id="261" r:id="rId15"/>
    <p:sldId id="286" r:id="rId16"/>
    <p:sldId id="279" r:id="rId17"/>
    <p:sldId id="288" r:id="rId18"/>
    <p:sldId id="271" r:id="rId19"/>
    <p:sldId id="270" r:id="rId20"/>
    <p:sldId id="274" r:id="rId21"/>
    <p:sldId id="275" r:id="rId22"/>
    <p:sldId id="289" r:id="rId23"/>
    <p:sldId id="272" r:id="rId24"/>
    <p:sldId id="273" r:id="rId25"/>
    <p:sldId id="287" r:id="rId26"/>
    <p:sldId id="290" r:id="rId27"/>
    <p:sldId id="291" r:id="rId28"/>
    <p:sldId id="293" r:id="rId29"/>
    <p:sldId id="294" r:id="rId30"/>
    <p:sldId id="295" r:id="rId31"/>
    <p:sldId id="277" r:id="rId32"/>
    <p:sldId id="281" r:id="rId33"/>
    <p:sldId id="276" r:id="rId34"/>
    <p:sldId id="263" r:id="rId35"/>
    <p:sldId id="269" r:id="rId36"/>
    <p:sldId id="264" r:id="rId37"/>
    <p:sldId id="265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16F0A-AA12-6645-AC1B-F546977B27AB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7CF60D21-0CC0-B148-A15B-2CAFAB994506}">
      <dgm:prSet phldrT="[Text]"/>
      <dgm:spPr/>
      <dgm:t>
        <a:bodyPr/>
        <a:lstStyle/>
        <a:p>
          <a:r>
            <a:rPr lang="en-US" dirty="0" smtClean="0"/>
            <a:t>Compute</a:t>
          </a:r>
          <a:endParaRPr lang="en-US" dirty="0"/>
        </a:p>
      </dgm:t>
    </dgm:pt>
    <dgm:pt modelId="{714BE6D1-1A6C-224D-9BB3-0CA25710FC82}" type="parTrans" cxnId="{FE21CD56-81DE-CC4D-89BC-2D75DD9C5B2E}">
      <dgm:prSet/>
      <dgm:spPr/>
      <dgm:t>
        <a:bodyPr/>
        <a:lstStyle/>
        <a:p>
          <a:endParaRPr lang="en-US"/>
        </a:p>
      </dgm:t>
    </dgm:pt>
    <dgm:pt modelId="{D32135D0-CBB3-F749-A20B-FC184657CF10}" type="sibTrans" cxnId="{FE21CD56-81DE-CC4D-89BC-2D75DD9C5B2E}">
      <dgm:prSet/>
      <dgm:spPr/>
      <dgm:t>
        <a:bodyPr/>
        <a:lstStyle/>
        <a:p>
          <a:endParaRPr lang="en-US"/>
        </a:p>
      </dgm:t>
    </dgm:pt>
    <dgm:pt modelId="{3A9F12F1-42E9-9E4E-AADC-4734C1BDCEF7}">
      <dgm:prSet phldrT="[Text]"/>
      <dgm:spPr/>
      <dgm:t>
        <a:bodyPr/>
        <a:lstStyle/>
        <a:p>
          <a:r>
            <a:rPr lang="en-US" dirty="0" smtClean="0"/>
            <a:t>Data</a:t>
          </a:r>
        </a:p>
        <a:p>
          <a:r>
            <a:rPr lang="en-US" dirty="0" smtClean="0"/>
            <a:t>within a Region</a:t>
          </a:r>
          <a:endParaRPr lang="en-US" dirty="0"/>
        </a:p>
      </dgm:t>
    </dgm:pt>
    <dgm:pt modelId="{C8845EA2-C168-CF46-8C3C-D458F2521011}" type="parTrans" cxnId="{443E2DCD-7988-A14D-A173-1FEDFDD0D68D}">
      <dgm:prSet/>
      <dgm:spPr/>
      <dgm:t>
        <a:bodyPr/>
        <a:lstStyle/>
        <a:p>
          <a:endParaRPr lang="en-US"/>
        </a:p>
      </dgm:t>
    </dgm:pt>
    <dgm:pt modelId="{4CF487B3-8A89-2E4A-8AB5-1C593A3BC23E}" type="sibTrans" cxnId="{443E2DCD-7988-A14D-A173-1FEDFDD0D68D}">
      <dgm:prSet/>
      <dgm:spPr/>
      <dgm:t>
        <a:bodyPr/>
        <a:lstStyle/>
        <a:p>
          <a:endParaRPr lang="en-US"/>
        </a:p>
      </dgm:t>
    </dgm:pt>
    <dgm:pt modelId="{E694FB59-F939-474D-9F41-BFCCC3A86CFB}">
      <dgm:prSet phldrT="[Text]"/>
      <dgm:spPr/>
      <dgm:t>
        <a:bodyPr/>
        <a:lstStyle/>
        <a:p>
          <a:r>
            <a:rPr lang="en-US" dirty="0" smtClean="0"/>
            <a:t>Wise Choice ?!</a:t>
          </a:r>
          <a:endParaRPr lang="en-US" dirty="0"/>
        </a:p>
      </dgm:t>
    </dgm:pt>
    <dgm:pt modelId="{30553191-9B47-D04F-B1B3-D9469F6C2D1D}" type="parTrans" cxnId="{822D07C5-C640-9B4D-8DC7-ED527F76AD9F}">
      <dgm:prSet/>
      <dgm:spPr/>
      <dgm:t>
        <a:bodyPr/>
        <a:lstStyle/>
        <a:p>
          <a:endParaRPr lang="en-US"/>
        </a:p>
      </dgm:t>
    </dgm:pt>
    <dgm:pt modelId="{EFEF33E5-0DEF-B644-9602-83B80BF0A8BB}" type="sibTrans" cxnId="{822D07C5-C640-9B4D-8DC7-ED527F76AD9F}">
      <dgm:prSet/>
      <dgm:spPr/>
      <dgm:t>
        <a:bodyPr/>
        <a:lstStyle/>
        <a:p>
          <a:endParaRPr lang="en-US"/>
        </a:p>
      </dgm:t>
    </dgm:pt>
    <dgm:pt modelId="{A37E84A9-615C-1543-B21B-FF064BFA6D1D}" type="pres">
      <dgm:prSet presAssocID="{7E016F0A-AA12-6645-AC1B-F546977B27AB}" presName="linearFlow" presStyleCnt="0">
        <dgm:presLayoutVars>
          <dgm:dir/>
          <dgm:resizeHandles val="exact"/>
        </dgm:presLayoutVars>
      </dgm:prSet>
      <dgm:spPr/>
    </dgm:pt>
    <dgm:pt modelId="{6FA0FA3A-F6B3-A24C-9CF7-7AEF492DF1E6}" type="pres">
      <dgm:prSet presAssocID="{7CF60D21-0CC0-B148-A15B-2CAFAB99450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B43E29-4763-4C40-85CD-B263054A7372}" type="pres">
      <dgm:prSet presAssocID="{D32135D0-CBB3-F749-A20B-FC184657CF10}" presName="spacerL" presStyleCnt="0"/>
      <dgm:spPr/>
    </dgm:pt>
    <dgm:pt modelId="{67C200BB-774A-9A48-823B-EA3232886D72}" type="pres">
      <dgm:prSet presAssocID="{D32135D0-CBB3-F749-A20B-FC184657CF1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895E3A1-A7B1-2A4A-825B-8468CC297C71}" type="pres">
      <dgm:prSet presAssocID="{D32135D0-CBB3-F749-A20B-FC184657CF10}" presName="spacerR" presStyleCnt="0"/>
      <dgm:spPr/>
    </dgm:pt>
    <dgm:pt modelId="{D9700CB5-D521-3C49-9FD2-8C20B04D4EF6}" type="pres">
      <dgm:prSet presAssocID="{3A9F12F1-42E9-9E4E-AADC-4734C1BDCE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2321F-405B-9649-9B17-0B6982728C8F}" type="pres">
      <dgm:prSet presAssocID="{4CF487B3-8A89-2E4A-8AB5-1C593A3BC23E}" presName="spacerL" presStyleCnt="0"/>
      <dgm:spPr/>
    </dgm:pt>
    <dgm:pt modelId="{41EC35EB-B85F-0748-BDFA-6F0EE318CAEE}" type="pres">
      <dgm:prSet presAssocID="{4CF487B3-8A89-2E4A-8AB5-1C593A3BC23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2E01637-7562-014B-9726-BC21267AB103}" type="pres">
      <dgm:prSet presAssocID="{4CF487B3-8A89-2E4A-8AB5-1C593A3BC23E}" presName="spacerR" presStyleCnt="0"/>
      <dgm:spPr/>
    </dgm:pt>
    <dgm:pt modelId="{8CD1789E-0876-674C-8EBB-6E26442EDC82}" type="pres">
      <dgm:prSet presAssocID="{E694FB59-F939-474D-9F41-BFCCC3A86CF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BD75B6-C765-5D44-A88F-EF7BF3628CBD}" type="presOf" srcId="{7E016F0A-AA12-6645-AC1B-F546977B27AB}" destId="{A37E84A9-615C-1543-B21B-FF064BFA6D1D}" srcOrd="0" destOrd="0" presId="urn:microsoft.com/office/officeart/2005/8/layout/equation1"/>
    <dgm:cxn modelId="{822D07C5-C640-9B4D-8DC7-ED527F76AD9F}" srcId="{7E016F0A-AA12-6645-AC1B-F546977B27AB}" destId="{E694FB59-F939-474D-9F41-BFCCC3A86CFB}" srcOrd="2" destOrd="0" parTransId="{30553191-9B47-D04F-B1B3-D9469F6C2D1D}" sibTransId="{EFEF33E5-0DEF-B644-9602-83B80BF0A8BB}"/>
    <dgm:cxn modelId="{17C68894-AFE2-E544-A0D4-3E90E66AFC48}" type="presOf" srcId="{7CF60D21-0CC0-B148-A15B-2CAFAB994506}" destId="{6FA0FA3A-F6B3-A24C-9CF7-7AEF492DF1E6}" srcOrd="0" destOrd="0" presId="urn:microsoft.com/office/officeart/2005/8/layout/equation1"/>
    <dgm:cxn modelId="{7AE75568-6803-7A49-9DCC-0A794A13AC72}" type="presOf" srcId="{4CF487B3-8A89-2E4A-8AB5-1C593A3BC23E}" destId="{41EC35EB-B85F-0748-BDFA-6F0EE318CAEE}" srcOrd="0" destOrd="0" presId="urn:microsoft.com/office/officeart/2005/8/layout/equation1"/>
    <dgm:cxn modelId="{FE21CD56-81DE-CC4D-89BC-2D75DD9C5B2E}" srcId="{7E016F0A-AA12-6645-AC1B-F546977B27AB}" destId="{7CF60D21-0CC0-B148-A15B-2CAFAB994506}" srcOrd="0" destOrd="0" parTransId="{714BE6D1-1A6C-224D-9BB3-0CA25710FC82}" sibTransId="{D32135D0-CBB3-F749-A20B-FC184657CF10}"/>
    <dgm:cxn modelId="{25453DEA-8C31-1341-B356-862C8F84F6A9}" type="presOf" srcId="{E694FB59-F939-474D-9F41-BFCCC3A86CFB}" destId="{8CD1789E-0876-674C-8EBB-6E26442EDC82}" srcOrd="0" destOrd="0" presId="urn:microsoft.com/office/officeart/2005/8/layout/equation1"/>
    <dgm:cxn modelId="{3BDAF289-71DE-714A-9592-F54DE169AE2F}" type="presOf" srcId="{3A9F12F1-42E9-9E4E-AADC-4734C1BDCEF7}" destId="{D9700CB5-D521-3C49-9FD2-8C20B04D4EF6}" srcOrd="0" destOrd="0" presId="urn:microsoft.com/office/officeart/2005/8/layout/equation1"/>
    <dgm:cxn modelId="{05F6EA65-6234-FF49-8BBB-D16D19D833FA}" type="presOf" srcId="{D32135D0-CBB3-F749-A20B-FC184657CF10}" destId="{67C200BB-774A-9A48-823B-EA3232886D72}" srcOrd="0" destOrd="0" presId="urn:microsoft.com/office/officeart/2005/8/layout/equation1"/>
    <dgm:cxn modelId="{443E2DCD-7988-A14D-A173-1FEDFDD0D68D}" srcId="{7E016F0A-AA12-6645-AC1B-F546977B27AB}" destId="{3A9F12F1-42E9-9E4E-AADC-4734C1BDCEF7}" srcOrd="1" destOrd="0" parTransId="{C8845EA2-C168-CF46-8C3C-D458F2521011}" sibTransId="{4CF487B3-8A89-2E4A-8AB5-1C593A3BC23E}"/>
    <dgm:cxn modelId="{3B182404-D904-A64D-8439-8344D63316BD}" type="presParOf" srcId="{A37E84A9-615C-1543-B21B-FF064BFA6D1D}" destId="{6FA0FA3A-F6B3-A24C-9CF7-7AEF492DF1E6}" srcOrd="0" destOrd="0" presId="urn:microsoft.com/office/officeart/2005/8/layout/equation1"/>
    <dgm:cxn modelId="{A8030762-79A7-B94C-8569-A8611B77EE29}" type="presParOf" srcId="{A37E84A9-615C-1543-B21B-FF064BFA6D1D}" destId="{BDB43E29-4763-4C40-85CD-B263054A7372}" srcOrd="1" destOrd="0" presId="urn:microsoft.com/office/officeart/2005/8/layout/equation1"/>
    <dgm:cxn modelId="{8A4D364F-AAF3-FD4F-BB26-4D73C1F7F438}" type="presParOf" srcId="{A37E84A9-615C-1543-B21B-FF064BFA6D1D}" destId="{67C200BB-774A-9A48-823B-EA3232886D72}" srcOrd="2" destOrd="0" presId="urn:microsoft.com/office/officeart/2005/8/layout/equation1"/>
    <dgm:cxn modelId="{AD9C7F16-9CDE-F745-A88E-6C8758F1FDD4}" type="presParOf" srcId="{A37E84A9-615C-1543-B21B-FF064BFA6D1D}" destId="{8895E3A1-A7B1-2A4A-825B-8468CC297C71}" srcOrd="3" destOrd="0" presId="urn:microsoft.com/office/officeart/2005/8/layout/equation1"/>
    <dgm:cxn modelId="{8B6B7B99-7643-8C42-8F7D-39C5619CD891}" type="presParOf" srcId="{A37E84A9-615C-1543-B21B-FF064BFA6D1D}" destId="{D9700CB5-D521-3C49-9FD2-8C20B04D4EF6}" srcOrd="4" destOrd="0" presId="urn:microsoft.com/office/officeart/2005/8/layout/equation1"/>
    <dgm:cxn modelId="{7934C9D8-BD56-3244-A9F4-B9BF5B7BCD46}" type="presParOf" srcId="{A37E84A9-615C-1543-B21B-FF064BFA6D1D}" destId="{EDF2321F-405B-9649-9B17-0B6982728C8F}" srcOrd="5" destOrd="0" presId="urn:microsoft.com/office/officeart/2005/8/layout/equation1"/>
    <dgm:cxn modelId="{9434FB3F-DC48-264A-AD41-14E3BC77FBFA}" type="presParOf" srcId="{A37E84A9-615C-1543-B21B-FF064BFA6D1D}" destId="{41EC35EB-B85F-0748-BDFA-6F0EE318CAEE}" srcOrd="6" destOrd="0" presId="urn:microsoft.com/office/officeart/2005/8/layout/equation1"/>
    <dgm:cxn modelId="{B155CA94-24F5-EB49-8D8E-D35EC0AFE9FD}" type="presParOf" srcId="{A37E84A9-615C-1543-B21B-FF064BFA6D1D}" destId="{42E01637-7562-014B-9726-BC21267AB103}" srcOrd="7" destOrd="0" presId="urn:microsoft.com/office/officeart/2005/8/layout/equation1"/>
    <dgm:cxn modelId="{21EF7584-2D4D-5C43-A9EB-AB155D6B1F34}" type="presParOf" srcId="{A37E84A9-615C-1543-B21B-FF064BFA6D1D}" destId="{8CD1789E-0876-674C-8EBB-6E26442EDC8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0FA3A-F6B3-A24C-9CF7-7AEF492DF1E6}">
      <dsp:nvSpPr>
        <dsp:cNvPr id="0" name=""/>
        <dsp:cNvSpPr/>
      </dsp:nvSpPr>
      <dsp:spPr>
        <a:xfrm>
          <a:off x="185268" y="752"/>
          <a:ext cx="1359971" cy="13599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Compute</a:t>
          </a:r>
          <a:endParaRPr lang="en-US" sz="1900" kern="1200" dirty="0"/>
        </a:p>
      </dsp:txBody>
      <dsp:txXfrm>
        <a:off x="384431" y="199915"/>
        <a:ext cx="961645" cy="961645"/>
      </dsp:txXfrm>
    </dsp:sp>
    <dsp:sp modelId="{67C200BB-774A-9A48-823B-EA3232886D72}">
      <dsp:nvSpPr>
        <dsp:cNvPr id="0" name=""/>
        <dsp:cNvSpPr/>
      </dsp:nvSpPr>
      <dsp:spPr>
        <a:xfrm>
          <a:off x="1655669" y="286346"/>
          <a:ext cx="788783" cy="788783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760222" y="587977"/>
        <a:ext cx="579677" cy="185521"/>
      </dsp:txXfrm>
    </dsp:sp>
    <dsp:sp modelId="{D9700CB5-D521-3C49-9FD2-8C20B04D4EF6}">
      <dsp:nvSpPr>
        <dsp:cNvPr id="0" name=""/>
        <dsp:cNvSpPr/>
      </dsp:nvSpPr>
      <dsp:spPr>
        <a:xfrm>
          <a:off x="2554882" y="752"/>
          <a:ext cx="1359971" cy="13599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within a Region</a:t>
          </a:r>
          <a:endParaRPr lang="en-US" sz="1900" kern="1200" dirty="0"/>
        </a:p>
      </dsp:txBody>
      <dsp:txXfrm>
        <a:off x="2754045" y="199915"/>
        <a:ext cx="961645" cy="961645"/>
      </dsp:txXfrm>
    </dsp:sp>
    <dsp:sp modelId="{41EC35EB-B85F-0748-BDFA-6F0EE318CAEE}">
      <dsp:nvSpPr>
        <dsp:cNvPr id="0" name=""/>
        <dsp:cNvSpPr/>
      </dsp:nvSpPr>
      <dsp:spPr>
        <a:xfrm>
          <a:off x="4025283" y="286346"/>
          <a:ext cx="788783" cy="788783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29836" y="448835"/>
        <a:ext cx="579677" cy="463805"/>
      </dsp:txXfrm>
    </dsp:sp>
    <dsp:sp modelId="{8CD1789E-0876-674C-8EBB-6E26442EDC82}">
      <dsp:nvSpPr>
        <dsp:cNvPr id="0" name=""/>
        <dsp:cNvSpPr/>
      </dsp:nvSpPr>
      <dsp:spPr>
        <a:xfrm>
          <a:off x="4924496" y="752"/>
          <a:ext cx="1359971" cy="13599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Wise Choice ?!</a:t>
          </a:r>
          <a:endParaRPr lang="en-US" sz="1900" kern="1200" dirty="0"/>
        </a:p>
      </dsp:txBody>
      <dsp:txXfrm>
        <a:off x="5123659" y="199915"/>
        <a:ext cx="961645" cy="961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4457-089F-1D4B-A37A-F2FE5D48865C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DF4B2-83BB-AA40-8895-DBEC5F1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0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8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cloud-services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pricing/calculato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pricing/calculator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tarbucks.net/display/CS/Cloud+Services" TargetMode="External"/><Relationship Id="rId4" Type="http://schemas.openxmlformats.org/officeDocument/2006/relationships/hyperlink" Target="mailto:DL-00161@starbucks.com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0" y="307731"/>
            <a:ext cx="5141657" cy="3997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416043" y="894831"/>
            <a:ext cx="5455917" cy="2823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Cloud Financials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FFA000"/>
                </a:solidFill>
              </a:rPr>
              <a:t>Starbucks Technology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568" y="5867305"/>
            <a:ext cx="291160" cy="3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91" y="553450"/>
            <a:ext cx="9385010" cy="1234993"/>
          </a:xfrm>
        </p:spPr>
        <p:txBody>
          <a:bodyPr>
            <a:normAutofit/>
          </a:bodyPr>
          <a:lstStyle/>
          <a:p>
            <a:pPr marL="571500" indent="-571500">
              <a:buFont typeface="Wingdings" charset="2"/>
              <a:buChar char="ü"/>
            </a:pPr>
            <a:r>
              <a:rPr lang="en-US" sz="6000" dirty="0" smtClean="0"/>
              <a:t>Automate Everything!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466" y="1"/>
            <a:ext cx="2376533" cy="178844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5705" y="2191333"/>
            <a:ext cx="8289761" cy="2137025"/>
          </a:xfrm>
        </p:spPr>
        <p:txBody>
          <a:bodyPr>
            <a:noAutofit/>
          </a:bodyPr>
          <a:lstStyle/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Infrastructure as Code.</a:t>
            </a:r>
            <a:endParaRPr 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Use API’s to automate.</a:t>
            </a:r>
            <a:endParaRPr 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176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61" y="0"/>
            <a:ext cx="2595238" cy="1953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676" y="575353"/>
            <a:ext cx="9309085" cy="5784350"/>
          </a:xfrm>
        </p:spPr>
        <p:txBody>
          <a:bodyPr/>
          <a:lstStyle/>
          <a:p>
            <a:pPr marL="571500" indent="-571500">
              <a:buFont typeface="Wingdings" charset="2"/>
              <a:buChar char="Ø"/>
            </a:pPr>
            <a:r>
              <a:rPr lang="en-US" sz="5400" dirty="0" smtClean="0"/>
              <a:t>Infrastructure as 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>
                <a:solidFill>
                  <a:schemeClr val="tx2"/>
                </a:solidFill>
              </a:rPr>
              <a:t>* Flexible to use the same template across cloud tenants.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/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* Easier to manage.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/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* Cloud agnostic tools.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244" y="5153484"/>
            <a:ext cx="1670756" cy="17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559295"/>
            <a:ext cx="10981677" cy="5797117"/>
          </a:xfrm>
        </p:spPr>
        <p:txBody>
          <a:bodyPr/>
          <a:lstStyle/>
          <a:p>
            <a:pPr marL="685800" indent="-685800">
              <a:buFont typeface="Wingdings" charset="2"/>
              <a:buChar char="Ø"/>
            </a:pPr>
            <a:r>
              <a:rPr lang="en-US" dirty="0" smtClean="0"/>
              <a:t>API’s: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solidFill>
                  <a:schemeClr val="tx2"/>
                </a:solidFill>
              </a:rPr>
              <a:t>* Auto Shutdown </a:t>
            </a:r>
            <a:r>
              <a:rPr lang="mr-IN" sz="2800" dirty="0">
                <a:solidFill>
                  <a:schemeClr val="tx2"/>
                </a:solidFill>
              </a:rPr>
              <a:t>–</a:t>
            </a:r>
            <a:r>
              <a:rPr lang="en-US" sz="2800" dirty="0">
                <a:solidFill>
                  <a:schemeClr val="tx2"/>
                </a:solidFill>
              </a:rPr>
              <a:t> minimize unused resources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/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* Auto scale-up/ down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/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* Resize VM</a:t>
            </a:r>
            <a:r>
              <a:rPr lang="mr-IN" sz="4000" dirty="0">
                <a:solidFill>
                  <a:schemeClr val="tx2"/>
                </a:solidFill>
              </a:rPr>
              <a:t> </a:t>
            </a:r>
            <a:r>
              <a:rPr lang="mr-IN" sz="2800" dirty="0">
                <a:solidFill>
                  <a:schemeClr val="tx2"/>
                </a:solidFill>
              </a:rPr>
              <a:t>–</a:t>
            </a:r>
            <a:r>
              <a:rPr lang="en-US" sz="2800" dirty="0">
                <a:solidFill>
                  <a:schemeClr val="tx2"/>
                </a:solidFill>
              </a:rPr>
              <a:t> consider VM SKU &amp; region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031" y="0"/>
            <a:ext cx="2821968" cy="21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5022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Take Advantage!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860" y="665360"/>
            <a:ext cx="399960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/>
            <a:r>
              <a:rPr lang="en-US" dirty="0"/>
              <a:t>Take Advantage!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Elasticity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Availability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 as you go</a:t>
            </a: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Empowerment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32" y="0"/>
            <a:ext cx="692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6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- Azure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76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93" y="294688"/>
            <a:ext cx="5898527" cy="1211695"/>
          </a:xfrm>
        </p:spPr>
        <p:txBody>
          <a:bodyPr/>
          <a:lstStyle/>
          <a:p>
            <a:r>
              <a:rPr lang="en-US" sz="5400" b="1" dirty="0" smtClean="0"/>
              <a:t>Tools</a:t>
            </a:r>
            <a:r>
              <a:rPr lang="en-US" sz="5400" b="1" dirty="0"/>
              <a:t> </a:t>
            </a:r>
            <a:r>
              <a:rPr lang="en-US" sz="5400" b="1" dirty="0" smtClean="0"/>
              <a:t>- Azure</a:t>
            </a:r>
            <a:endParaRPr lang="en-US" sz="5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64500" y="15816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ü"/>
            </a:pPr>
            <a:r>
              <a:rPr lang="en-US" sz="4400" dirty="0" smtClean="0"/>
              <a:t>Azure Pricing</a:t>
            </a:r>
          </a:p>
          <a:p>
            <a:pPr marL="571500" indent="-571500">
              <a:buFont typeface="Wingdings" charset="2"/>
              <a:buChar char="Ø"/>
            </a:pPr>
            <a:endParaRPr lang="en-US" sz="4400" dirty="0" smtClean="0"/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/>
              <a:t>Azure Pricing Calculator</a:t>
            </a:r>
          </a:p>
          <a:p>
            <a:pPr marL="571500" indent="-571500">
              <a:buFont typeface="Wingdings" charset="2"/>
              <a:buChar char="ü"/>
            </a:pPr>
            <a:endParaRPr lang="en-US" sz="4400" dirty="0" smtClean="0"/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/>
              <a:t>Azure Advisor</a:t>
            </a:r>
          </a:p>
          <a:p>
            <a:pPr marL="571500" indent="-571500">
              <a:buFont typeface="Wingdings" charset="2"/>
              <a:buChar char="ü"/>
            </a:pPr>
            <a:endParaRPr lang="en-US" sz="4400" dirty="0"/>
          </a:p>
          <a:p>
            <a:pPr marL="571500" indent="-571500">
              <a:buFont typeface="Wingdings" charset="2"/>
              <a:buChar char="ü"/>
            </a:pPr>
            <a:r>
              <a:rPr lang="en-US" sz="4400" dirty="0" smtClean="0"/>
              <a:t>Azure - Cost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5022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Azure Pricing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43" y="2542310"/>
            <a:ext cx="3475400" cy="25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12" y="102762"/>
            <a:ext cx="9404723" cy="730862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Azure </a:t>
            </a:r>
            <a:r>
              <a:rPr lang="mr-IN" sz="4800" dirty="0" smtClean="0"/>
              <a:t>–</a:t>
            </a:r>
            <a:r>
              <a:rPr lang="en-US" sz="4800" dirty="0" smtClean="0"/>
              <a:t> Pricing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32" y="993422"/>
            <a:ext cx="9332804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732" y="6233220"/>
            <a:ext cx="7765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https://azure.microsoft.com/en-us/pricing/details/cloud-services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118" y="1119882"/>
            <a:ext cx="8617525" cy="57381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679" y="90165"/>
            <a:ext cx="10076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Azure </a:t>
            </a:r>
            <a:r>
              <a:rPr lang="mr-IN" sz="4800" dirty="0" smtClean="0"/>
              <a:t>–</a:t>
            </a:r>
            <a:r>
              <a:rPr lang="en-US" sz="4800" dirty="0" smtClean="0"/>
              <a:t> Pricing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F4B6A51-767B-42BF-87BE-A95FC04CA7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7911" y="481264"/>
            <a:ext cx="2212848" cy="1857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BADE533-64CB-46C1-B6CD-7DEA42EA3E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9147" y="4459986"/>
            <a:ext cx="3931920" cy="0"/>
          </a:xfrm>
          <a:prstGeom prst="line">
            <a:avLst/>
          </a:prstGeom>
          <a:ln>
            <a:solidFill>
              <a:srgbClr val="554C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666DEC5-DF59-4918-8F2F-0388AB0BD4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351" y="3529187"/>
            <a:ext cx="2212848" cy="2857897"/>
          </a:xfrm>
          <a:prstGeom prst="rect">
            <a:avLst/>
          </a:prstGeom>
          <a:solidFill>
            <a:srgbClr val="554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331" y="481264"/>
            <a:ext cx="4336618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marR="0" lvl="0" indent="-5715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should I know about </a:t>
            </a:r>
            <a:r>
              <a:rPr lang="en-US" sz="6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cost?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69" y="952242"/>
            <a:ext cx="1346662" cy="1965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94" r="9719" b="3"/>
          <a:stretch/>
        </p:blipFill>
        <p:spPr>
          <a:xfrm>
            <a:off x="1654233" y="3529186"/>
            <a:ext cx="3206526" cy="28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17" y="1013496"/>
            <a:ext cx="9127543" cy="5844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7871" y="45083"/>
            <a:ext cx="10332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Azure </a:t>
            </a:r>
            <a:r>
              <a:rPr lang="mr-IN" sz="5400" dirty="0" smtClean="0"/>
              <a:t>–</a:t>
            </a:r>
            <a:r>
              <a:rPr lang="en-US" sz="5400" dirty="0" smtClean="0"/>
              <a:t> Pricing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1" y="1119883"/>
            <a:ext cx="8795476" cy="57381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7872" y="90165"/>
            <a:ext cx="10076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Azure </a:t>
            </a:r>
            <a:r>
              <a:rPr lang="mr-IN" sz="5400" dirty="0" smtClean="0"/>
              <a:t>–</a:t>
            </a:r>
            <a:r>
              <a:rPr lang="en-US" sz="5400" dirty="0" smtClean="0"/>
              <a:t> Pricing</a:t>
            </a:r>
            <a:endParaRPr lang="en-US" sz="5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5022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Azure Pricing Calculator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43" y="2542309"/>
            <a:ext cx="3724806" cy="278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154" y="102762"/>
            <a:ext cx="11523311" cy="890660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mr-IN" dirty="0" smtClean="0"/>
              <a:t>–</a:t>
            </a:r>
            <a:r>
              <a:rPr lang="en-US" dirty="0" smtClean="0"/>
              <a:t> Pricing Calculator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5825" y="6250975"/>
            <a:ext cx="7765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https://azure.microsoft.com/en-us/pricing/calculator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9" y="993422"/>
            <a:ext cx="9736556" cy="5147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370" y="33252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19" y="93885"/>
            <a:ext cx="9072022" cy="890660"/>
          </a:xfrm>
        </p:spPr>
        <p:txBody>
          <a:bodyPr/>
          <a:lstStyle/>
          <a:p>
            <a:r>
              <a:rPr lang="en-US" dirty="0" smtClean="0"/>
              <a:t>Azure </a:t>
            </a:r>
            <a:r>
              <a:rPr lang="mr-IN" dirty="0" smtClean="0"/>
              <a:t>–</a:t>
            </a:r>
            <a:r>
              <a:rPr lang="en-US" dirty="0" smtClean="0"/>
              <a:t>Pricing Calculator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9517" y="6252372"/>
            <a:ext cx="77650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https://azure.microsoft.com/en-us/pricing/calculator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7" y="891822"/>
            <a:ext cx="9552173" cy="5215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309" y="0"/>
            <a:ext cx="886691" cy="6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43" y="2542310"/>
            <a:ext cx="2881576" cy="215397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marR="0" lvl="0" indent="-5715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 Advisor</a:t>
            </a:r>
          </a:p>
        </p:txBody>
      </p:sp>
    </p:spTree>
    <p:extLst>
      <p:ext uri="{BB962C8B-B14F-4D97-AF65-F5344CB8AC3E}">
        <p14:creationId xmlns:p14="http://schemas.microsoft.com/office/powerpoint/2010/main" val="1092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93" y="229464"/>
            <a:ext cx="5137478" cy="1089314"/>
          </a:xfrm>
        </p:spPr>
        <p:txBody>
          <a:bodyPr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5400" dirty="0" smtClean="0"/>
              <a:t>Azure Advisor</a:t>
            </a:r>
            <a:endParaRPr lang="en-US" sz="5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9593" y="1301536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94" y="238649"/>
            <a:ext cx="1443006" cy="1080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99190" y="1463426"/>
            <a:ext cx="8105113" cy="14594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lvl="2" indent="-571500">
              <a:spcBef>
                <a:spcPct val="0"/>
              </a:spcBef>
              <a:buFont typeface="Wingdings" charset="2"/>
              <a:buChar char="Ø"/>
            </a:pPr>
            <a:r>
              <a:rPr lang="en-US" sz="3200" dirty="0">
                <a:ea typeface="+mj-ea"/>
                <a:cs typeface="+mj-cs"/>
              </a:rPr>
              <a:t>Helps you follow best practices.</a:t>
            </a:r>
          </a:p>
          <a:p>
            <a:pPr marL="571500" lvl="2" indent="-571500">
              <a:spcBef>
                <a:spcPct val="0"/>
              </a:spcBef>
              <a:buFont typeface="Wingdings" charset="2"/>
              <a:buChar char="Ø"/>
            </a:pPr>
            <a:r>
              <a:rPr lang="en-US" sz="3200" dirty="0">
                <a:ea typeface="+mj-ea"/>
                <a:cs typeface="+mj-cs"/>
              </a:rPr>
              <a:t>Optimize your Azure deployments.</a:t>
            </a:r>
          </a:p>
          <a:p>
            <a:pPr marL="571500" indent="-571500">
              <a:buFont typeface="Wingdings" charset="2"/>
              <a:buChar char="Ø"/>
            </a:pPr>
            <a:endParaRPr lang="en-US" sz="2000" dirty="0" smtClean="0"/>
          </a:p>
          <a:p>
            <a:pPr marL="571500" indent="-571500">
              <a:buFont typeface="Wingdings" charset="2"/>
              <a:buChar char="Ø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905723" y="452691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lvl="2" indent="-571500">
              <a:spcBef>
                <a:spcPct val="0"/>
              </a:spcBef>
              <a:buFont typeface="Wingdings" charset="2"/>
              <a:buChar char="Ø"/>
            </a:pPr>
            <a:r>
              <a:rPr lang="en-US" sz="3200" dirty="0">
                <a:solidFill>
                  <a:schemeClr val="tx2"/>
                </a:solidFill>
                <a:ea typeface="+mj-ea"/>
                <a:cs typeface="+mj-cs"/>
              </a:rPr>
              <a:t>Resource Configuration</a:t>
            </a:r>
          </a:p>
          <a:p>
            <a:pPr marL="571500" lvl="2" indent="-571500">
              <a:spcBef>
                <a:spcPct val="0"/>
              </a:spcBef>
              <a:buFont typeface="Wingdings" charset="2"/>
              <a:buChar char="Ø"/>
            </a:pPr>
            <a:r>
              <a:rPr lang="en-US" sz="3200" dirty="0">
                <a:solidFill>
                  <a:schemeClr val="tx2"/>
                </a:solidFill>
                <a:ea typeface="+mj-ea"/>
                <a:cs typeface="+mj-cs"/>
              </a:rPr>
              <a:t>Usage Telemetry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9593" y="3329128"/>
            <a:ext cx="5137478" cy="1089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charset="2"/>
              <a:buNone/>
            </a:pPr>
            <a:r>
              <a:rPr lang="en-US" sz="5400" dirty="0" smtClean="0"/>
              <a:t>How?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447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66" y="152777"/>
            <a:ext cx="8422216" cy="1089314"/>
          </a:xfrm>
        </p:spPr>
        <p:txBody>
          <a:bodyPr>
            <a:norm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Azure Advisor - recommends on: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9593" y="1301536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94" y="11824"/>
            <a:ext cx="1443006" cy="1080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434" y="1420426"/>
            <a:ext cx="8318177" cy="3657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Cost </a:t>
            </a:r>
            <a:r>
              <a:rPr lang="en-US" sz="3600" dirty="0"/>
              <a:t>E</a:t>
            </a:r>
            <a:r>
              <a:rPr lang="en-US" sz="3600" dirty="0" smtClean="0"/>
              <a:t>ffectiveness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Performance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/>
              <a:t>H</a:t>
            </a:r>
            <a:r>
              <a:rPr lang="en-US" sz="3600" dirty="0" smtClean="0"/>
              <a:t>igh availability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Security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71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2916" y="74815"/>
            <a:ext cx="5137478" cy="7813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5400" smtClean="0"/>
              <a:t>Azure Advisor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94" y="11824"/>
            <a:ext cx="1443006" cy="1080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83" y="1091953"/>
            <a:ext cx="10188011" cy="56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41788" y="163798"/>
            <a:ext cx="5137478" cy="10893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5400" smtClean="0"/>
              <a:t>Azure Advisor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94" y="11824"/>
            <a:ext cx="1443006" cy="108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9" y="1253112"/>
            <a:ext cx="10520738" cy="56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marR="0" lvl="0" indent="-5715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0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Cloud ?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40" y="1408299"/>
            <a:ext cx="5003515" cy="2547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52180"/>
            <a:ext cx="1199698" cy="1090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002" y="4093433"/>
            <a:ext cx="1616060" cy="107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7594" y="4030675"/>
            <a:ext cx="1353561" cy="10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4479" y="163799"/>
            <a:ext cx="5137478" cy="10893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5400" smtClean="0"/>
              <a:t>Azure Advisor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994" y="11824"/>
            <a:ext cx="1443006" cy="1080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79" y="1091953"/>
            <a:ext cx="10243335" cy="57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3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lowchart: Document 12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00" y="2402610"/>
            <a:ext cx="2664666" cy="199183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marR="0" lvl="0" indent="-5715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Analysis </a:t>
            </a:r>
            <a:r>
              <a:rPr lang="en-US" sz="32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Azure Portal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3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757" y="82848"/>
            <a:ext cx="10202402" cy="1089314"/>
          </a:xfrm>
        </p:spPr>
        <p:txBody>
          <a:bodyPr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5400" dirty="0" smtClean="0"/>
              <a:t>Cost Analysis on Azure Portal</a:t>
            </a:r>
            <a:endParaRPr lang="en-US" sz="5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1" y="1172162"/>
            <a:ext cx="8947420" cy="5685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601" y="1"/>
            <a:ext cx="1832398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321481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marR="0" lvl="0" indent="-57150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32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Cost Management Tool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64" y="2743200"/>
            <a:ext cx="3612491" cy="25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90" y="719617"/>
            <a:ext cx="7831844" cy="976587"/>
          </a:xfrm>
        </p:spPr>
        <p:txBody>
          <a:bodyPr/>
          <a:lstStyle/>
          <a:p>
            <a:r>
              <a:rPr lang="en-US" dirty="0" smtClean="0"/>
              <a:t>Compute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882024"/>
            <a:ext cx="7560380" cy="3739844"/>
          </a:xfrm>
        </p:spPr>
        <p:txBody>
          <a:bodyPr>
            <a:normAutofit/>
          </a:bodyPr>
          <a:lstStyle/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Resource Type or SKU / </a:t>
            </a:r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Region</a:t>
            </a: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Transfer</a:t>
            </a: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IP</a:t>
            </a: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OS +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123" y="0"/>
            <a:ext cx="3107877" cy="21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57" y="1609036"/>
            <a:ext cx="4094564" cy="639193"/>
          </a:xfrm>
        </p:spPr>
        <p:txBody>
          <a:bodyPr/>
          <a:lstStyle/>
          <a:p>
            <a:r>
              <a:rPr lang="en-US" sz="2000" dirty="0" smtClean="0"/>
              <a:t>For example, Data Transfer: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388" y="2248229"/>
            <a:ext cx="5084424" cy="12140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Inbound is </a:t>
            </a:r>
            <a:r>
              <a:rPr lang="en-US" smtClean="0"/>
              <a:t>Free!</a:t>
            </a:r>
            <a:endParaRPr lang="en-US" dirty="0"/>
          </a:p>
          <a:p>
            <a:r>
              <a:rPr lang="en-US" dirty="0" smtClean="0"/>
              <a:t>Outbound is free within a Region!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054113"/>
              </p:ext>
            </p:extLst>
          </p:nvPr>
        </p:nvGraphicFramePr>
        <p:xfrm>
          <a:off x="1605752" y="3837249"/>
          <a:ext cx="6469736" cy="136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274729" y="328471"/>
            <a:ext cx="4094564" cy="6391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 smtClean="0"/>
              <a:t>Be aware!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112" y="0"/>
            <a:ext cx="2893888" cy="19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272" y="2506895"/>
            <a:ext cx="5879538" cy="1315092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Why not PaaS ?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208" y="0"/>
            <a:ext cx="2852791" cy="22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08" y="295668"/>
            <a:ext cx="8107271" cy="2144889"/>
          </a:xfrm>
        </p:spPr>
        <p:txBody>
          <a:bodyPr/>
          <a:lstStyle/>
          <a:p>
            <a:r>
              <a:rPr lang="en-US" sz="5400" dirty="0" smtClean="0"/>
              <a:t>Have you considered </a:t>
            </a:r>
            <a:r>
              <a:rPr lang="en-US" sz="6600" dirty="0" err="1"/>
              <a:t>Serverless</a:t>
            </a:r>
            <a:r>
              <a:rPr lang="en-US" sz="6600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208" y="0"/>
            <a:ext cx="2852791" cy="225259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307041" y="2917860"/>
            <a:ext cx="8936293" cy="31541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 smtClean="0"/>
              <a:t>Azure Functions:</a:t>
            </a:r>
            <a:endParaRPr lang="en-US" sz="1200" b="1" dirty="0" smtClean="0"/>
          </a:p>
          <a:p>
            <a:endParaRPr lang="en-US" sz="1200" dirty="0"/>
          </a:p>
          <a:p>
            <a:pPr marL="571500" indent="-571500">
              <a:buFont typeface="Wingdings" charset="2"/>
              <a:buChar char="Ø"/>
            </a:pPr>
            <a:r>
              <a:rPr lang="en-US" sz="3600" dirty="0" smtClean="0"/>
              <a:t>No VM maintenance like security updates etc.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dirty="0"/>
              <a:t>Y</a:t>
            </a:r>
            <a:r>
              <a:rPr lang="en-US" sz="3600" dirty="0" smtClean="0"/>
              <a:t>ou </a:t>
            </a:r>
            <a:r>
              <a:rPr lang="en-US" sz="3600" dirty="0"/>
              <a:t>only pay for the CPU cycles you </a:t>
            </a:r>
            <a:r>
              <a:rPr lang="en-US" sz="3600" dirty="0" smtClean="0"/>
              <a:t>use.</a:t>
            </a:r>
          </a:p>
        </p:txBody>
      </p:sp>
    </p:spTree>
    <p:extLst>
      <p:ext uri="{BB962C8B-B14F-4D97-AF65-F5344CB8AC3E}">
        <p14:creationId xmlns:p14="http://schemas.microsoft.com/office/powerpoint/2010/main" val="17126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394383" cy="2852737"/>
          </a:xfrm>
        </p:spPr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46859"/>
            <a:ext cx="5384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745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81" y="761797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Cloud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309880" y="2438401"/>
            <a:ext cx="4940213" cy="27808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Follow Cloud Services Blog: </a:t>
            </a:r>
            <a:r>
              <a:rPr lang="en-US" dirty="0">
                <a:hlinkClick r:id="rId3"/>
              </a:rPr>
              <a:t>https://docs.starbucks.net/display/CS/Cloud+Services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hlinkClick r:id="rId4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Email: </a:t>
            </a:r>
            <a:r>
              <a:rPr lang="en-US" dirty="0" smtClean="0">
                <a:hlinkClick r:id="rId4"/>
              </a:rPr>
              <a:t>DL-CloudServicesTeam@starbucks.com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9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92" y="673403"/>
            <a:ext cx="5778529" cy="1400530"/>
          </a:xfrm>
        </p:spPr>
        <p:txBody>
          <a:bodyPr/>
          <a:lstStyle/>
          <a:p>
            <a:r>
              <a:rPr lang="en-US" sz="6000" b="1" dirty="0" smtClean="0"/>
              <a:t>Why Cloud?</a:t>
            </a:r>
            <a:endParaRPr lang="en-US" sz="6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53070" y="2390087"/>
            <a:ext cx="6355094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en-US" sz="5400" dirty="0" smtClean="0"/>
              <a:t>Business Agility</a:t>
            </a:r>
          </a:p>
          <a:p>
            <a:endParaRPr lang="en-US" sz="5400" dirty="0"/>
          </a:p>
          <a:p>
            <a:pPr marL="571500" indent="-571500">
              <a:buFont typeface="Wingdings" charset="2"/>
              <a:buChar char="Ø"/>
            </a:pPr>
            <a:r>
              <a:rPr lang="en-US" sz="5400" dirty="0" smtClean="0"/>
              <a:t>Financial Agility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950" y="0"/>
            <a:ext cx="2261675" cy="17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15" y="405808"/>
            <a:ext cx="9404723" cy="1400530"/>
          </a:xfrm>
        </p:spPr>
        <p:txBody>
          <a:bodyPr/>
          <a:lstStyle/>
          <a:p>
            <a:r>
              <a:rPr lang="en-US" sz="6000" dirty="0" smtClean="0"/>
              <a:t>How can you achieve?</a:t>
            </a:r>
            <a:endParaRPr lang="en-US" sz="6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9333" y="1814698"/>
            <a:ext cx="9404723" cy="4017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r>
              <a:rPr lang="en-US" sz="4800" dirty="0" smtClean="0"/>
              <a:t>Micro-services</a:t>
            </a:r>
            <a:endParaRPr lang="en-US" sz="4800" dirty="0"/>
          </a:p>
          <a:p>
            <a:pPr marL="571500" indent="-571500">
              <a:buFont typeface="Wingdings" charset="2"/>
              <a:buChar char="Ø"/>
            </a:pPr>
            <a:r>
              <a:rPr lang="en-US" sz="4800" dirty="0" smtClean="0"/>
              <a:t>Automation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4800" dirty="0" smtClean="0"/>
              <a:t>Take advantage of the Cloud Features</a:t>
            </a:r>
          </a:p>
          <a:p>
            <a:pPr marL="571500" indent="-571500">
              <a:buFont typeface="Wingdings" charset="2"/>
              <a:buChar char="Ø"/>
            </a:pP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950" y="0"/>
            <a:ext cx="2261675" cy="175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5022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Monolith</a:t>
            </a:r>
            <a:r>
              <a:rPr lang="en-US" sz="4000" dirty="0" smtClean="0">
                <a:solidFill>
                  <a:schemeClr val="bg1"/>
                </a:solidFill>
                <a:sym typeface="Wingdings"/>
              </a:rPr>
              <a:t> Micro-services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79" y="0"/>
            <a:ext cx="706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Micro-services</a:t>
            </a:r>
          </a:p>
        </p:txBody>
      </p:sp>
    </p:spTree>
    <p:extLst>
      <p:ext uri="{BB962C8B-B14F-4D97-AF65-F5344CB8AC3E}">
        <p14:creationId xmlns:p14="http://schemas.microsoft.com/office/powerpoint/2010/main" val="39052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50" y="221899"/>
            <a:ext cx="9404723" cy="976587"/>
          </a:xfrm>
        </p:spPr>
        <p:txBody>
          <a:bodyPr/>
          <a:lstStyle/>
          <a:p>
            <a:r>
              <a:rPr lang="en-US" sz="5400" dirty="0" smtClean="0"/>
              <a:t>Micro-services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239" y="1402629"/>
            <a:ext cx="9046146" cy="3187126"/>
          </a:xfrm>
        </p:spPr>
        <p:txBody>
          <a:bodyPr>
            <a:noAutofit/>
          </a:bodyPr>
          <a:lstStyle/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Small; Independent; Isolated; Decoupled.</a:t>
            </a: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Enables Continuous Delivery.</a:t>
            </a: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endParaRPr lang="en-US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571500" indent="-571500" defTabSz="457200">
              <a:spcBef>
                <a:spcPct val="0"/>
              </a:spcBef>
              <a:buFont typeface="Wingdings" charset="2"/>
              <a:buChar char="Ø"/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 for failure.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126" y="1"/>
            <a:ext cx="2143874" cy="2043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2157"/>
            <a:ext cx="12192000" cy="115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Flowchart: Document 11">
            <a:extLst>
              <a:ext uri="{FF2B5EF4-FFF2-40B4-BE49-F238E27FC236}">
                <a16:creationId xmlns="" xmlns:a16="http://schemas.microsoft.com/office/drawing/2014/main" id="{D12DDE76-C203-4047-9998-63900085B5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05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38382" y="1647765"/>
            <a:ext cx="8034391" cy="48249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charset="2"/>
              <a:buChar char="Ø"/>
            </a:pPr>
            <a:endParaRPr lang="en-US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5022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Automate Everything!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511" y="1219201"/>
            <a:ext cx="6679184" cy="53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3625</TotalTime>
  <Words>282</Words>
  <Application>Microsoft Macintosh PowerPoint</Application>
  <PresentationFormat>Widescreen</PresentationFormat>
  <Paragraphs>101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Mangal</vt:lpstr>
      <vt:lpstr>Wingdings</vt:lpstr>
      <vt:lpstr>Arial</vt:lpstr>
      <vt:lpstr>Office Theme</vt:lpstr>
      <vt:lpstr>Cloud Financials</vt:lpstr>
      <vt:lpstr>Why should I know about cost?</vt:lpstr>
      <vt:lpstr>Why Cloud ?</vt:lpstr>
      <vt:lpstr>Why Cloud?</vt:lpstr>
      <vt:lpstr>How can you achieve?</vt:lpstr>
      <vt:lpstr>Monolith Micro-services</vt:lpstr>
      <vt:lpstr>Micro-services</vt:lpstr>
      <vt:lpstr>Micro-services</vt:lpstr>
      <vt:lpstr>Automate Everything!</vt:lpstr>
      <vt:lpstr>Automate Everything!</vt:lpstr>
      <vt:lpstr>Infrastructure as Code  * Flexible to use the same template across cloud tenants.  * Easier to manage.  * Cloud agnostic tools.</vt:lpstr>
      <vt:lpstr>API’s:  * Auto Shutdown – minimize unused resources  * Auto scale-up/ down  * Resize VM – consider VM SKU &amp; region </vt:lpstr>
      <vt:lpstr>Take Advantage!</vt:lpstr>
      <vt:lpstr>Take Advantage!</vt:lpstr>
      <vt:lpstr>Tools - Azure</vt:lpstr>
      <vt:lpstr>Tools - Azure</vt:lpstr>
      <vt:lpstr>Azure Pricing</vt:lpstr>
      <vt:lpstr>Azure – Pricing</vt:lpstr>
      <vt:lpstr>PowerPoint Presentation</vt:lpstr>
      <vt:lpstr>PowerPoint Presentation</vt:lpstr>
      <vt:lpstr>PowerPoint Presentation</vt:lpstr>
      <vt:lpstr>Azure Pricing Calculator</vt:lpstr>
      <vt:lpstr>Azure – Pricing Calculator</vt:lpstr>
      <vt:lpstr>Azure –Pricing Calculator</vt:lpstr>
      <vt:lpstr>Azure Advisor</vt:lpstr>
      <vt:lpstr>Azure Advisor</vt:lpstr>
      <vt:lpstr>Azure Advisor - recommends on:</vt:lpstr>
      <vt:lpstr>PowerPoint Presentation</vt:lpstr>
      <vt:lpstr>PowerPoint Presentation</vt:lpstr>
      <vt:lpstr>PowerPoint Presentation</vt:lpstr>
      <vt:lpstr>Cost Analysis on Azure Portal</vt:lpstr>
      <vt:lpstr>Cost Analysis on Azure Portal</vt:lpstr>
      <vt:lpstr>New Cost Management Tool</vt:lpstr>
      <vt:lpstr>Compute</vt:lpstr>
      <vt:lpstr>For example, Data Transfer:</vt:lpstr>
      <vt:lpstr>Why not PaaS ?</vt:lpstr>
      <vt:lpstr>Have you considered Serverless?</vt:lpstr>
      <vt:lpstr>Questions? </vt:lpstr>
      <vt:lpstr>Cloud Services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Financials</dc:title>
  <dc:creator>Yamini Varadarajulu</dc:creator>
  <cp:lastModifiedBy>Yamini Varadarajulu</cp:lastModifiedBy>
  <cp:revision>118</cp:revision>
  <dcterms:created xsi:type="dcterms:W3CDTF">2017-10-16T16:48:46Z</dcterms:created>
  <dcterms:modified xsi:type="dcterms:W3CDTF">2017-10-19T22:08:08Z</dcterms:modified>
</cp:coreProperties>
</file>